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0"/>
  </p:notesMasterIdLst>
  <p:sldIdLst>
    <p:sldId id="355" r:id="rId3"/>
    <p:sldId id="257" r:id="rId4"/>
    <p:sldId id="313" r:id="rId5"/>
    <p:sldId id="263" r:id="rId6"/>
    <p:sldId id="356" r:id="rId7"/>
    <p:sldId id="337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j9K3hecXeEOcf5htUU2ZXYRDb1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1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1509"/>
  </p:normalViewPr>
  <p:slideViewPr>
    <p:cSldViewPr snapToGrid="0" snapToObjects="1">
      <p:cViewPr>
        <p:scale>
          <a:sx n="92" d="100"/>
          <a:sy n="92" d="100"/>
        </p:scale>
        <p:origin x="1072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50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types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storing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data: Series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DataFrames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1200" dirty="0"/>
          </a:p>
          <a:p>
            <a:pPr lvl="0"/>
            <a:endParaRPr lang="pt-BR"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IPython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shell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It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allows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displaying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output.</a:t>
            </a:r>
            <a:endParaRPr lang="pt-BR" sz="1200" dirty="0"/>
          </a:p>
          <a:p>
            <a:pPr marL="342900" lvl="0" indent="-215900">
              <a:buClr>
                <a:schemeClr val="dk1"/>
              </a:buClr>
              <a:buSzPts val="2000"/>
            </a:pPr>
            <a:endParaRPr lang="pt-BR"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 Module: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allows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interaction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operating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system.</a:t>
            </a:r>
            <a:endParaRPr lang="pt-BR" sz="1200" dirty="0"/>
          </a:p>
          <a:p>
            <a:pPr marL="342900" lvl="0" indent="-215900">
              <a:buClr>
                <a:schemeClr val="dk1"/>
              </a:buClr>
              <a:buSzPts val="2000"/>
            </a:pPr>
            <a:endParaRPr lang="pt-BR"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﻿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openpyxl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reads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writes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Excel 2010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xlsx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xlsm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xltx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xltm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files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1200" dirty="0"/>
          </a:p>
          <a:p>
            <a:pPr marL="342900" lvl="0" indent="-215900">
              <a:buClr>
                <a:schemeClr val="dk1"/>
              </a:buClr>
              <a:buSzPts val="2000"/>
            </a:pPr>
            <a:endParaRPr lang="pt-BR" sz="10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variables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manipulate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runtime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pt-B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0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Time: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retrieves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current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time.</a:t>
            </a: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05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gives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random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float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number</a:t>
            </a:r>
            <a:r>
              <a:rPr lang="pt-BR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597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427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41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8264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32" Type="http://schemas.openxmlformats.org/officeDocument/2006/relationships/image" Target="../media/image36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2;p1">
            <a:extLst>
              <a:ext uri="{FF2B5EF4-FFF2-40B4-BE49-F238E27FC236}">
                <a16:creationId xmlns:a16="http://schemas.microsoft.com/office/drawing/2014/main" id="{150BBB0B-7D4E-2F42-80A6-7B9A1D0EEE3D}"/>
              </a:ext>
            </a:extLst>
          </p:cNvPr>
          <p:cNvSpPr/>
          <p:nvPr/>
        </p:nvSpPr>
        <p:spPr>
          <a:xfrm>
            <a:off x="-547" y="-563879"/>
            <a:ext cx="12192000" cy="7421879"/>
          </a:xfrm>
          <a:prstGeom prst="rect">
            <a:avLst/>
          </a:prstGeom>
          <a:solidFill>
            <a:srgbClr val="2B333B">
              <a:alpha val="86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2" y="4643500"/>
            <a:ext cx="1219199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Bárbara Muniz</a:t>
            </a:r>
          </a:p>
          <a:p>
            <a:pPr algn="ctr"/>
            <a:endParaRPr lang="en-US" altLang="ko-KR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BDD775E-F041-874D-B2B5-2E82E012BFB1}"/>
              </a:ext>
            </a:extLst>
          </p:cNvPr>
          <p:cNvGrpSpPr/>
          <p:nvPr/>
        </p:nvGrpSpPr>
        <p:grpSpPr>
          <a:xfrm>
            <a:off x="4069080" y="1530957"/>
            <a:ext cx="4053840" cy="3931920"/>
            <a:chOff x="4069080" y="2113280"/>
            <a:chExt cx="4053840" cy="3931920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38D2ABE7-D41F-E847-B750-2C84FECB80F1}"/>
                </a:ext>
              </a:extLst>
            </p:cNvPr>
            <p:cNvGrpSpPr/>
            <p:nvPr/>
          </p:nvGrpSpPr>
          <p:grpSpPr>
            <a:xfrm>
              <a:off x="4069080" y="2113280"/>
              <a:ext cx="4053840" cy="3931920"/>
              <a:chOff x="4069079" y="2098040"/>
              <a:chExt cx="4053840" cy="393192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953E66A-BC9A-EB42-ABDA-58B43397DF44}"/>
                  </a:ext>
                </a:extLst>
              </p:cNvPr>
              <p:cNvSpPr/>
              <p:nvPr/>
            </p:nvSpPr>
            <p:spPr>
              <a:xfrm>
                <a:off x="4069079" y="2098040"/>
                <a:ext cx="4053840" cy="3931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E687C3-4572-184D-A4E0-521DF489E7B1}"/>
                  </a:ext>
                </a:extLst>
              </p:cNvPr>
              <p:cNvSpPr/>
              <p:nvPr/>
            </p:nvSpPr>
            <p:spPr>
              <a:xfrm>
                <a:off x="4190999" y="2240280"/>
                <a:ext cx="3794761" cy="3657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3B3D5EE6-EF00-5241-B95E-0108857283CF}"/>
                </a:ext>
              </a:extLst>
            </p:cNvPr>
            <p:cNvGrpSpPr/>
            <p:nvPr/>
          </p:nvGrpSpPr>
          <p:grpSpPr>
            <a:xfrm>
              <a:off x="4246333" y="3767234"/>
              <a:ext cx="3808008" cy="1315177"/>
              <a:chOff x="4259033" y="3767234"/>
              <a:chExt cx="3808008" cy="1315177"/>
            </a:xfrm>
          </p:grpSpPr>
          <p:sp>
            <p:nvSpPr>
              <p:cNvPr id="22" name="Text Placeholder 2">
                <a:extLst>
                  <a:ext uri="{FF2B5EF4-FFF2-40B4-BE49-F238E27FC236}">
                    <a16:creationId xmlns:a16="http://schemas.microsoft.com/office/drawing/2014/main" id="{78CE5785-9432-3947-9A91-A15A743B1C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9033" y="3767234"/>
                <a:ext cx="3808008" cy="104824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000" kern="1200" cap="all" spc="200" baseline="0">
                    <a:solidFill>
                      <a:schemeClr val="tx1">
                        <a:alpha val="60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4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Escape </a:t>
                </a:r>
                <a:r>
                  <a:rPr lang="pt-BR" sz="4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Room</a:t>
                </a:r>
                <a:r>
                  <a:rPr lang="pt-BR" sz="4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Python Game</a:t>
                </a:r>
              </a:p>
              <a:p>
                <a:pPr algn="ctr"/>
                <a:endParaRPr lang="pt-BR" sz="4000" dirty="0" err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Text Placeholder 3">
                <a:extLst>
                  <a:ext uri="{FF2B5EF4-FFF2-40B4-BE49-F238E27FC236}">
                    <a16:creationId xmlns:a16="http://schemas.microsoft.com/office/drawing/2014/main" id="{EDF50EDD-B184-FB49-951A-A432D4EA2B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8892" y="4601233"/>
                <a:ext cx="3384376" cy="481178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ctr" defTabSz="914400" rtl="0" eaLnBrk="1" latinLnBrk="0" hangingPunct="1">
                  <a:defRPr sz="1000" kern="1200" cap="all" spc="300" baseline="0">
                    <a:solidFill>
                      <a:schemeClr val="tx1">
                        <a:alpha val="60000"/>
                      </a:schemeClr>
                    </a:solidFill>
                    <a:latin typeface="+mj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Project 2</a:t>
                </a:r>
              </a:p>
              <a:p>
                <a:r>
                  <a:rPr lang="en-US" altLang="ko-KR" sz="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Bárbara Muniz</a:t>
                </a:r>
                <a:endParaRPr lang="ko-KR" altLang="en-US" sz="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608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em pé em frente a estabelecimento&#10;&#10;Descrição gerada automaticamente com confiança média">
            <a:extLst>
              <a:ext uri="{FF2B5EF4-FFF2-40B4-BE49-F238E27FC236}">
                <a16:creationId xmlns:a16="http://schemas.microsoft.com/office/drawing/2014/main" id="{7B1C3741-A2E8-2F44-9451-5E8FA7C5A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2400"/>
            <a:ext cx="12192000" cy="7912555"/>
          </a:xfrm>
          <a:prstGeom prst="rect">
            <a:avLst/>
          </a:prstGeom>
        </p:spPr>
      </p:pic>
      <p:sp>
        <p:nvSpPr>
          <p:cNvPr id="110" name="Google Shape;110;p2"/>
          <p:cNvSpPr/>
          <p:nvPr/>
        </p:nvSpPr>
        <p:spPr>
          <a:xfrm>
            <a:off x="0" y="-152399"/>
            <a:ext cx="12192000" cy="7091930"/>
          </a:xfrm>
          <a:prstGeom prst="rect">
            <a:avLst/>
          </a:prstGeom>
          <a:solidFill>
            <a:srgbClr val="2B333B">
              <a:alpha val="86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990600" y="2572620"/>
            <a:ext cx="327872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i="0" u="none" strike="noStrike" cap="none" dirty="0" err="1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About</a:t>
            </a:r>
            <a:r>
              <a:rPr lang="pt-BR" sz="3600" i="0" u="none" strike="noStrike" cap="none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pt-BR" sz="3600" i="0" u="none" strike="noStrike" cap="none" dirty="0" err="1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the</a:t>
            </a:r>
            <a:r>
              <a:rPr lang="pt-BR" sz="3600" i="0" u="none" strike="noStrike" cap="none" dirty="0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pt-BR" sz="3600" i="0" u="none" strike="noStrike" cap="none" dirty="0" err="1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project</a:t>
            </a:r>
            <a:endParaRPr sz="2000" i="0" u="none" strike="noStrike" cap="none" dirty="0">
              <a:solidFill>
                <a:schemeClr val="lt1"/>
              </a:solidFill>
              <a:latin typeface="+mj-lt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960582" y="1370361"/>
            <a:ext cx="6716084" cy="443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Goals</a:t>
            </a:r>
            <a:r>
              <a:rPr lang="pt-BR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Applying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Python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programming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skills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in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solving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 real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problem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;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Developing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Escape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Room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game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using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Python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based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on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game design.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Requirements</a:t>
            </a:r>
            <a:r>
              <a:rPr lang="pt-BR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Implementing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different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features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;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Using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different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pt-BR" sz="2400" b="0" i="0" u="none" strike="noStrike" cap="none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libraries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971550" marR="0" lvl="1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romanLcParenR"/>
            </a:pPr>
            <a:endParaRPr lang="pt-BR" sz="24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indent="-285750">
              <a:buClr>
                <a:schemeClr val="lt1"/>
              </a:buClr>
              <a:buSzPts val="24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Theme</a:t>
            </a:r>
            <a:r>
              <a:rPr lang="pt-BR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Bank </a:t>
            </a:r>
            <a:r>
              <a:rPr lang="pt-BR" sz="24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of</a:t>
            </a:r>
            <a:r>
              <a:rPr lang="pt-BR" sz="2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Portugal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Clr>
                <a:schemeClr val="lt1"/>
              </a:buClr>
              <a:buSzPts val="2400"/>
              <a:buFont typeface="Arial"/>
              <a:buChar char="•"/>
            </a:pPr>
            <a:endParaRPr lang="pt-BR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2"/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6950" y="460016"/>
            <a:ext cx="11573197" cy="724247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D62C25-C982-4018-97A6-271A16929E9F}"/>
              </a:ext>
            </a:extLst>
          </p:cNvPr>
          <p:cNvSpPr/>
          <p:nvPr/>
        </p:nvSpPr>
        <p:spPr>
          <a:xfrm>
            <a:off x="2034534" y="3087660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23615F-09F5-484D-823F-62DE392D471D}"/>
              </a:ext>
            </a:extLst>
          </p:cNvPr>
          <p:cNvSpPr/>
          <p:nvPr/>
        </p:nvSpPr>
        <p:spPr>
          <a:xfrm>
            <a:off x="3654940" y="4023764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F69F5B-7FE8-4EE6-9F3C-9D6D2713268A}"/>
              </a:ext>
            </a:extLst>
          </p:cNvPr>
          <p:cNvSpPr/>
          <p:nvPr/>
        </p:nvSpPr>
        <p:spPr>
          <a:xfrm>
            <a:off x="5275346" y="2727620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AA10C40-D449-4A1C-A005-D3BCD39BAEF8}"/>
              </a:ext>
            </a:extLst>
          </p:cNvPr>
          <p:cNvSpPr/>
          <p:nvPr/>
        </p:nvSpPr>
        <p:spPr>
          <a:xfrm>
            <a:off x="6895752" y="2727620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61BCD2-BEA6-43DD-9636-13A4A13ECA9C}"/>
              </a:ext>
            </a:extLst>
          </p:cNvPr>
          <p:cNvSpPr/>
          <p:nvPr/>
        </p:nvSpPr>
        <p:spPr>
          <a:xfrm>
            <a:off x="8516158" y="4239788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79CC4D-9AC7-44DB-B2BF-24B0ABCEFE87}"/>
              </a:ext>
            </a:extLst>
          </p:cNvPr>
          <p:cNvSpPr/>
          <p:nvPr/>
        </p:nvSpPr>
        <p:spPr>
          <a:xfrm>
            <a:off x="10136562" y="3087660"/>
            <a:ext cx="936000" cy="9360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7FBAEB-C40B-43F6-8936-75E37E8415CD}"/>
              </a:ext>
            </a:extLst>
          </p:cNvPr>
          <p:cNvCxnSpPr>
            <a:endCxn id="3" idx="2"/>
          </p:cNvCxnSpPr>
          <p:nvPr/>
        </p:nvCxnSpPr>
        <p:spPr>
          <a:xfrm>
            <a:off x="917330" y="3555660"/>
            <a:ext cx="1117204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E06CDB-700E-4769-AB1D-F289146BFD7D}"/>
              </a:ext>
            </a:extLst>
          </p:cNvPr>
          <p:cNvCxnSpPr>
            <a:stCxn id="3" idx="4"/>
          </p:cNvCxnSpPr>
          <p:nvPr/>
        </p:nvCxnSpPr>
        <p:spPr>
          <a:xfrm>
            <a:off x="2502534" y="4023660"/>
            <a:ext cx="0" cy="46810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B3CEC1-7D51-46EA-B19A-7317D195B8EC}"/>
              </a:ext>
            </a:extLst>
          </p:cNvPr>
          <p:cNvCxnSpPr>
            <a:stCxn id="4" idx="2"/>
          </p:cNvCxnSpPr>
          <p:nvPr/>
        </p:nvCxnSpPr>
        <p:spPr>
          <a:xfrm flipH="1">
            <a:off x="2502534" y="4491764"/>
            <a:ext cx="115240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1E69B-5536-425B-AA7F-6A60A33266D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4115176" y="3195620"/>
            <a:ext cx="7765" cy="82814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CABEBE-B57A-4CB0-9F72-EFFC19487E9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122940" y="3195620"/>
            <a:ext cx="115240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A5B34C-994D-4857-BD9A-83C703D2400B}"/>
              </a:ext>
            </a:extLst>
          </p:cNvPr>
          <p:cNvCxnSpPr>
            <a:stCxn id="6" idx="2"/>
            <a:endCxn id="5" idx="6"/>
          </p:cNvCxnSpPr>
          <p:nvPr/>
        </p:nvCxnSpPr>
        <p:spPr>
          <a:xfrm flipH="1">
            <a:off x="6211346" y="3195620"/>
            <a:ext cx="6844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C02A7-2753-4E24-8D0A-9434E2A23457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7363752" y="3663620"/>
            <a:ext cx="0" cy="1044168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DBBA24-FBA7-4AED-9197-50DC9CAEED0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363752" y="4707788"/>
            <a:ext cx="11524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8F6C85-FC6E-4756-AC09-C34517707288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9452158" y="4707788"/>
            <a:ext cx="1152404" cy="0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263404-FCC0-4345-BE4E-89FF7A51CA84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0604562" y="4023660"/>
            <a:ext cx="0" cy="684128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73F08E-3B97-4E55-9623-181421A6C87E}"/>
              </a:ext>
            </a:extLst>
          </p:cNvPr>
          <p:cNvCxnSpPr>
            <a:endCxn id="8" idx="0"/>
          </p:cNvCxnSpPr>
          <p:nvPr/>
        </p:nvCxnSpPr>
        <p:spPr>
          <a:xfrm>
            <a:off x="10604562" y="2180766"/>
            <a:ext cx="0" cy="906894"/>
          </a:xfrm>
          <a:prstGeom prst="line">
            <a:avLst/>
          </a:prstGeom>
          <a:solidFill>
            <a:schemeClr val="accent1"/>
          </a:solidFill>
          <a:ln w="38100">
            <a:solidFill>
              <a:schemeClr val="tx1">
                <a:lumMod val="50000"/>
                <a:lumOff val="50000"/>
              </a:schemeClr>
            </a:soli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4B4900-F10F-4171-88E0-542F42F54C95}"/>
              </a:ext>
            </a:extLst>
          </p:cNvPr>
          <p:cNvGrpSpPr/>
          <p:nvPr/>
        </p:nvGrpSpPr>
        <p:grpSpPr>
          <a:xfrm>
            <a:off x="1515152" y="2102077"/>
            <a:ext cx="1974766" cy="902906"/>
            <a:chOff x="2530759" y="1745937"/>
            <a:chExt cx="1681201" cy="9029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AD2FE9-0B27-448F-BB94-9251A080DDA3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Whether would like to play the game or not. If not, the player exists the game.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3DB29E-A21F-4C29-8923-3454FF3DD200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Decision Making 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D991D8-45B2-4F7C-A75F-9B13A721E844}"/>
              </a:ext>
            </a:extLst>
          </p:cNvPr>
          <p:cNvGrpSpPr/>
          <p:nvPr/>
        </p:nvGrpSpPr>
        <p:grpSpPr>
          <a:xfrm>
            <a:off x="3128414" y="4936188"/>
            <a:ext cx="2414146" cy="1195293"/>
            <a:chOff x="2530759" y="1638216"/>
            <a:chExt cx="1681201" cy="119529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7BEAC6-F3B7-4590-B238-BFC29E6B84FB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Username (only letters, no space, capitalized) and time playing the game saved on Excel file,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955E74-3249-452B-91C3-2CC2523490FA}"/>
                </a:ext>
              </a:extLst>
            </p:cNvPr>
            <p:cNvSpPr txBox="1"/>
            <p:nvPr/>
          </p:nvSpPr>
          <p:spPr>
            <a:xfrm>
              <a:off x="2530759" y="1638216"/>
              <a:ext cx="1681201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cs typeface="Arial" pitchFamily="34" charset="0"/>
                </a:rPr>
                <a:t>Username/Time Saved</a:t>
              </a:r>
            </a:p>
            <a:p>
              <a:pPr algn="ctr"/>
              <a:endParaRPr lang="en-US" altLang="ko-KR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608F37-D36F-4519-8D77-E85069633242}"/>
              </a:ext>
            </a:extLst>
          </p:cNvPr>
          <p:cNvGrpSpPr/>
          <p:nvPr/>
        </p:nvGrpSpPr>
        <p:grpSpPr>
          <a:xfrm>
            <a:off x="4768787" y="3752158"/>
            <a:ext cx="2398705" cy="533574"/>
            <a:chOff x="2530759" y="1745937"/>
            <a:chExt cx="1681201" cy="53357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D38D8F-E31E-4E11-9CDB-C7700F14C862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Throughout the game.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357F04-9D44-46F5-B2F2-ECDE89B3EA5B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itchFamily="34" charset="0"/>
                </a:rPr>
                <a:t>Image/Audio Display</a:t>
              </a:r>
              <a:endParaRPr lang="ko-KR" altLang="en-US" sz="1400" b="1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5C0DA4-346D-4516-BD55-737D9568588E}"/>
              </a:ext>
            </a:extLst>
          </p:cNvPr>
          <p:cNvGrpSpPr/>
          <p:nvPr/>
        </p:nvGrpSpPr>
        <p:grpSpPr>
          <a:xfrm>
            <a:off x="6378200" y="1739232"/>
            <a:ext cx="1974766" cy="902906"/>
            <a:chOff x="2530759" y="1745937"/>
            <a:chExt cx="1681201" cy="9029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2F18A8-B0F0-42BC-81A3-B590A9A97B38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Random code (case sensitive) given to access the bank safe.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9A2F0F-16FA-4BD4-AB19-C4C3603B8D23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itchFamily="34" charset="0"/>
                </a:rPr>
                <a:t>Code Input</a:t>
              </a:r>
              <a:endParaRPr lang="ko-KR" altLang="en-US" sz="1400" b="1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526E3-167F-4DFF-8044-EB64524DA7EF}"/>
              </a:ext>
            </a:extLst>
          </p:cNvPr>
          <p:cNvGrpSpPr/>
          <p:nvPr/>
        </p:nvGrpSpPr>
        <p:grpSpPr>
          <a:xfrm>
            <a:off x="7975200" y="5262539"/>
            <a:ext cx="2021656" cy="902906"/>
            <a:chOff x="2530759" y="1745937"/>
            <a:chExt cx="1681201" cy="9029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0BA2FE-1802-425D-A2EF-2CAD8F24AB67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When making the wrong move, the player loses and exists the game.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F77E58-F94C-4970-923C-36D7336C4C97}"/>
                </a:ext>
              </a:extLst>
            </p:cNvPr>
            <p:cNvSpPr txBox="1"/>
            <p:nvPr/>
          </p:nvSpPr>
          <p:spPr>
            <a:xfrm>
              <a:off x="2530759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cs typeface="Arial" pitchFamily="34" charset="0"/>
                </a:rPr>
                <a:t>Lose Game</a:t>
              </a:r>
              <a:endParaRPr lang="ko-KR" altLang="en-US" sz="1400" b="1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1E5DBA-D4B3-4C6E-B18C-03E2FC489EAC}"/>
              </a:ext>
            </a:extLst>
          </p:cNvPr>
          <p:cNvGrpSpPr/>
          <p:nvPr/>
        </p:nvGrpSpPr>
        <p:grpSpPr>
          <a:xfrm>
            <a:off x="8087016" y="3131252"/>
            <a:ext cx="1974766" cy="1087572"/>
            <a:chOff x="2530758" y="1745937"/>
            <a:chExt cx="1681202" cy="108757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46ED47-CD3A-425A-9BCE-CA259CFEB142}"/>
                </a:ext>
              </a:extLst>
            </p:cNvPr>
            <p:cNvSpPr txBox="1"/>
            <p:nvPr/>
          </p:nvSpPr>
          <p:spPr>
            <a:xfrm>
              <a:off x="2530759" y="2002512"/>
              <a:ext cx="16812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Decision making (case sensitive) on playing the game when it ends or when the player lose.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81F27B-1A25-4B35-8D1B-DC6B4345209C}"/>
                </a:ext>
              </a:extLst>
            </p:cNvPr>
            <p:cNvSpPr txBox="1"/>
            <p:nvPr/>
          </p:nvSpPr>
          <p:spPr>
            <a:xfrm>
              <a:off x="2530758" y="174593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/>
                  </a:solidFill>
                  <a:cs typeface="Arial" pitchFamily="34" charset="0"/>
                </a:rPr>
                <a:t>Replay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Freeform 18">
            <a:extLst>
              <a:ext uri="{FF2B5EF4-FFF2-40B4-BE49-F238E27FC236}">
                <a16:creationId xmlns:a16="http://schemas.microsoft.com/office/drawing/2014/main" id="{8B167090-366A-41A0-940E-8C65696D5EF4}"/>
              </a:ext>
            </a:extLst>
          </p:cNvPr>
          <p:cNvSpPr/>
          <p:nvPr/>
        </p:nvSpPr>
        <p:spPr>
          <a:xfrm>
            <a:off x="10356589" y="3312868"/>
            <a:ext cx="519811" cy="41952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5" name="Gráfico 44" descr="Labirinto estrutura de tópicos">
            <a:extLst>
              <a:ext uri="{FF2B5EF4-FFF2-40B4-BE49-F238E27FC236}">
                <a16:creationId xmlns:a16="http://schemas.microsoft.com/office/drawing/2014/main" id="{BEF4FFC2-CE59-7043-A6BD-C13584AE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4635" y="3161973"/>
            <a:ext cx="787375" cy="787375"/>
          </a:xfrm>
          <a:prstGeom prst="rect">
            <a:avLst/>
          </a:prstGeom>
        </p:spPr>
      </p:pic>
      <p:pic>
        <p:nvPicPr>
          <p:cNvPr id="47" name="Gráfico 46" descr="Labirinto com preenchimento sólido">
            <a:extLst>
              <a:ext uri="{FF2B5EF4-FFF2-40B4-BE49-F238E27FC236}">
                <a16:creationId xmlns:a16="http://schemas.microsoft.com/office/drawing/2014/main" id="{EDB2969A-5A11-F744-8990-064088DBB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9068" y="4096668"/>
            <a:ext cx="783364" cy="783364"/>
          </a:xfrm>
          <a:prstGeom prst="rect">
            <a:avLst/>
          </a:prstGeom>
        </p:spPr>
      </p:pic>
      <p:pic>
        <p:nvPicPr>
          <p:cNvPr id="48" name="Gráfico 47" descr="Labirinto com preenchimento sólido">
            <a:extLst>
              <a:ext uri="{FF2B5EF4-FFF2-40B4-BE49-F238E27FC236}">
                <a16:creationId xmlns:a16="http://schemas.microsoft.com/office/drawing/2014/main" id="{3564652D-B363-F140-85C0-6CAE92697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5245" y="2809022"/>
            <a:ext cx="783364" cy="783364"/>
          </a:xfrm>
          <a:prstGeom prst="rect">
            <a:avLst/>
          </a:prstGeom>
        </p:spPr>
      </p:pic>
      <p:pic>
        <p:nvPicPr>
          <p:cNvPr id="49" name="Gráfico 48" descr="Labirinto estrutura de tópicos">
            <a:extLst>
              <a:ext uri="{FF2B5EF4-FFF2-40B4-BE49-F238E27FC236}">
                <a16:creationId xmlns:a16="http://schemas.microsoft.com/office/drawing/2014/main" id="{06FAA54B-4177-1849-A584-DDDA6427A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487" y="2825217"/>
            <a:ext cx="787375" cy="787375"/>
          </a:xfrm>
          <a:prstGeom prst="rect">
            <a:avLst/>
          </a:prstGeom>
        </p:spPr>
      </p:pic>
      <p:pic>
        <p:nvPicPr>
          <p:cNvPr id="50" name="Gráfico 49" descr="Labirinto estrutura de tópicos">
            <a:extLst>
              <a:ext uri="{FF2B5EF4-FFF2-40B4-BE49-F238E27FC236}">
                <a16:creationId xmlns:a16="http://schemas.microsoft.com/office/drawing/2014/main" id="{4D209143-5D03-6148-9F93-A58764FCA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0470" y="4346876"/>
            <a:ext cx="787375" cy="787375"/>
          </a:xfrm>
          <a:prstGeom prst="rect">
            <a:avLst/>
          </a:prstGeom>
        </p:spPr>
      </p:pic>
      <p:pic>
        <p:nvPicPr>
          <p:cNvPr id="51" name="Gráfico 50" descr="Labirinto com preenchimento sólido">
            <a:extLst>
              <a:ext uri="{FF2B5EF4-FFF2-40B4-BE49-F238E27FC236}">
                <a16:creationId xmlns:a16="http://schemas.microsoft.com/office/drawing/2014/main" id="{41338584-B703-954F-A046-BBAB9F091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4812" y="3169880"/>
            <a:ext cx="783364" cy="78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Agrupar 75">
            <a:extLst>
              <a:ext uri="{FF2B5EF4-FFF2-40B4-BE49-F238E27FC236}">
                <a16:creationId xmlns:a16="http://schemas.microsoft.com/office/drawing/2014/main" id="{9850DE66-D087-8D4F-B9A3-8D4FAB4DF4F9}"/>
              </a:ext>
            </a:extLst>
          </p:cNvPr>
          <p:cNvGrpSpPr/>
          <p:nvPr/>
        </p:nvGrpSpPr>
        <p:grpSpPr>
          <a:xfrm>
            <a:off x="1320395" y="841131"/>
            <a:ext cx="9119608" cy="5634617"/>
            <a:chOff x="1320394" y="871111"/>
            <a:chExt cx="9246207" cy="5712837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5EEA65E-0776-1E4C-9D65-4E901D639391}"/>
                </a:ext>
              </a:extLst>
            </p:cNvPr>
            <p:cNvSpPr/>
            <p:nvPr/>
          </p:nvSpPr>
          <p:spPr>
            <a:xfrm>
              <a:off x="1364105" y="1287648"/>
              <a:ext cx="9173980" cy="5248063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C6E4FA2E-FF76-9D4F-899A-3432C1717A22}"/>
                </a:ext>
              </a:extLst>
            </p:cNvPr>
            <p:cNvSpPr/>
            <p:nvPr/>
          </p:nvSpPr>
          <p:spPr>
            <a:xfrm>
              <a:off x="1364105" y="1287648"/>
              <a:ext cx="3771775" cy="52480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63817B8B-2BF6-B94F-8E3A-6BFD8B124C6D}"/>
                </a:ext>
              </a:extLst>
            </p:cNvPr>
            <p:cNvSpPr/>
            <p:nvPr/>
          </p:nvSpPr>
          <p:spPr>
            <a:xfrm>
              <a:off x="5135881" y="1287647"/>
              <a:ext cx="2575560" cy="1882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8A9430A-73AF-D24E-915E-B0013C1ABCD7}"/>
                </a:ext>
              </a:extLst>
            </p:cNvPr>
            <p:cNvSpPr/>
            <p:nvPr/>
          </p:nvSpPr>
          <p:spPr>
            <a:xfrm>
              <a:off x="5135882" y="3169920"/>
              <a:ext cx="2575559" cy="33657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Google Shape;136;p5">
              <a:extLst>
                <a:ext uri="{FF2B5EF4-FFF2-40B4-BE49-F238E27FC236}">
                  <a16:creationId xmlns:a16="http://schemas.microsoft.com/office/drawing/2014/main" id="{74E2863C-CF24-B545-B282-325A8437F34F}"/>
                </a:ext>
              </a:extLst>
            </p:cNvPr>
            <p:cNvSpPr txBox="1"/>
            <p:nvPr/>
          </p:nvSpPr>
          <p:spPr>
            <a:xfrm>
              <a:off x="2643915" y="3556735"/>
              <a:ext cx="193820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Safe </a:t>
              </a: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Room</a:t>
              </a:r>
              <a:endParaRPr sz="2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1" name="Google Shape;136;p5">
              <a:extLst>
                <a:ext uri="{FF2B5EF4-FFF2-40B4-BE49-F238E27FC236}">
                  <a16:creationId xmlns:a16="http://schemas.microsoft.com/office/drawing/2014/main" id="{598C6DBE-283C-D94A-879F-23B6E9E67E85}"/>
                </a:ext>
              </a:extLst>
            </p:cNvPr>
            <p:cNvSpPr txBox="1"/>
            <p:nvPr/>
          </p:nvSpPr>
          <p:spPr>
            <a:xfrm>
              <a:off x="5292539" y="4622003"/>
              <a:ext cx="2262243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Meeting </a:t>
              </a: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Room</a:t>
              </a:r>
              <a:endParaRPr sz="2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" name="Google Shape;136;p5">
              <a:extLst>
                <a:ext uri="{FF2B5EF4-FFF2-40B4-BE49-F238E27FC236}">
                  <a16:creationId xmlns:a16="http://schemas.microsoft.com/office/drawing/2014/main" id="{7D9EDEB6-3530-C342-8DF6-8E3210210ABE}"/>
                </a:ext>
              </a:extLst>
            </p:cNvPr>
            <p:cNvSpPr txBox="1"/>
            <p:nvPr/>
          </p:nvSpPr>
          <p:spPr>
            <a:xfrm>
              <a:off x="5520266" y="2037633"/>
              <a:ext cx="2262243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Restroom</a:t>
              </a:r>
              <a:endParaRPr sz="2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" name="Google Shape;136;p5">
              <a:extLst>
                <a:ext uri="{FF2B5EF4-FFF2-40B4-BE49-F238E27FC236}">
                  <a16:creationId xmlns:a16="http://schemas.microsoft.com/office/drawing/2014/main" id="{03284E7E-B9DD-824A-B81F-B6E97C7730B1}"/>
                </a:ext>
              </a:extLst>
            </p:cNvPr>
            <p:cNvSpPr txBox="1"/>
            <p:nvPr/>
          </p:nvSpPr>
          <p:spPr>
            <a:xfrm>
              <a:off x="7993641" y="3450055"/>
              <a:ext cx="2262243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Reception</a:t>
              </a:r>
              <a:r>
                <a:rPr lang="pt-BR" sz="2400" b="1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pt-BR" sz="2400" b="1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Room</a:t>
              </a:r>
              <a:endParaRPr sz="2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5" name="Gráfico 4" descr="Seguro estrutura de tópicos">
              <a:extLst>
                <a:ext uri="{FF2B5EF4-FFF2-40B4-BE49-F238E27FC236}">
                  <a16:creationId xmlns:a16="http://schemas.microsoft.com/office/drawing/2014/main" id="{56AA0772-B46E-9346-A5C9-6B049885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0394" y="3256358"/>
              <a:ext cx="1148486" cy="1148486"/>
            </a:xfrm>
            <a:prstGeom prst="rect">
              <a:avLst/>
            </a:prstGeom>
          </p:spPr>
        </p:pic>
        <p:pic>
          <p:nvPicPr>
            <p:cNvPr id="7" name="Gráfico 6" descr="Mesa estrutura de tópicos">
              <a:extLst>
                <a:ext uri="{FF2B5EF4-FFF2-40B4-BE49-F238E27FC236}">
                  <a16:creationId xmlns:a16="http://schemas.microsoft.com/office/drawing/2014/main" id="{6019DC7F-E274-2E41-A427-E9A382731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09260" y="5669548"/>
              <a:ext cx="914400" cy="914400"/>
            </a:xfrm>
            <a:prstGeom prst="rect">
              <a:avLst/>
            </a:prstGeom>
          </p:spPr>
        </p:pic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A058B801-616C-5B45-BEF7-F3DDA52DC51F}"/>
                </a:ext>
              </a:extLst>
            </p:cNvPr>
            <p:cNvCxnSpPr/>
            <p:nvPr/>
          </p:nvCxnSpPr>
          <p:spPr>
            <a:xfrm>
              <a:off x="5135880" y="4191000"/>
              <a:ext cx="509848" cy="21384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EF5A07C9-2C5D-5B49-9776-AE054E8E3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753385"/>
              <a:ext cx="353189" cy="41653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8B69A1F0-F89E-1247-9BE8-9578C5A91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7868" y="871111"/>
              <a:ext cx="353189" cy="41653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C8543DFD-19AC-F740-ACF2-396C20EEE6A8}"/>
                </a:ext>
              </a:extLst>
            </p:cNvPr>
            <p:cNvCxnSpPr/>
            <p:nvPr/>
          </p:nvCxnSpPr>
          <p:spPr>
            <a:xfrm>
              <a:off x="7733607" y="4515081"/>
              <a:ext cx="509848" cy="213844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Google Shape;136;p5">
              <a:extLst>
                <a:ext uri="{FF2B5EF4-FFF2-40B4-BE49-F238E27FC236}">
                  <a16:creationId xmlns:a16="http://schemas.microsoft.com/office/drawing/2014/main" id="{84699CDC-999E-3D4C-985F-F9C32F3BD4D2}"/>
                </a:ext>
              </a:extLst>
            </p:cNvPr>
            <p:cNvSpPr txBox="1"/>
            <p:nvPr/>
          </p:nvSpPr>
          <p:spPr>
            <a:xfrm>
              <a:off x="4368312" y="4267778"/>
              <a:ext cx="9020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A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3" name="Google Shape;136;p5">
              <a:extLst>
                <a:ext uri="{FF2B5EF4-FFF2-40B4-BE49-F238E27FC236}">
                  <a16:creationId xmlns:a16="http://schemas.microsoft.com/office/drawing/2014/main" id="{8F8D6196-E230-FA4B-BD4E-1D24F8C8174D}"/>
                </a:ext>
              </a:extLst>
            </p:cNvPr>
            <p:cNvSpPr txBox="1"/>
            <p:nvPr/>
          </p:nvSpPr>
          <p:spPr>
            <a:xfrm>
              <a:off x="6369433" y="2801622"/>
              <a:ext cx="9020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B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4" name="Google Shape;136;p5">
              <a:extLst>
                <a:ext uri="{FF2B5EF4-FFF2-40B4-BE49-F238E27FC236}">
                  <a16:creationId xmlns:a16="http://schemas.microsoft.com/office/drawing/2014/main" id="{DDBFCA63-A907-4946-8C52-D30DC8AFA7C5}"/>
                </a:ext>
              </a:extLst>
            </p:cNvPr>
            <p:cNvSpPr txBox="1"/>
            <p:nvPr/>
          </p:nvSpPr>
          <p:spPr>
            <a:xfrm>
              <a:off x="7711439" y="4749909"/>
              <a:ext cx="9020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C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5" name="Google Shape;136;p5">
              <a:extLst>
                <a:ext uri="{FF2B5EF4-FFF2-40B4-BE49-F238E27FC236}">
                  <a16:creationId xmlns:a16="http://schemas.microsoft.com/office/drawing/2014/main" id="{6005E042-2D7A-C040-A019-DE7EF5F30F3E}"/>
                </a:ext>
              </a:extLst>
            </p:cNvPr>
            <p:cNvSpPr txBox="1"/>
            <p:nvPr/>
          </p:nvSpPr>
          <p:spPr>
            <a:xfrm>
              <a:off x="9170015" y="879131"/>
              <a:ext cx="90206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D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26" name="Gráfico 25" descr="Quadro-negro estrutura de tópicos">
              <a:extLst>
                <a:ext uri="{FF2B5EF4-FFF2-40B4-BE49-F238E27FC236}">
                  <a16:creationId xmlns:a16="http://schemas.microsoft.com/office/drawing/2014/main" id="{8234BC33-51FF-0248-91F1-03294847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7136175" y="3414765"/>
              <a:ext cx="716366" cy="716366"/>
            </a:xfrm>
            <a:prstGeom prst="rect">
              <a:avLst/>
            </a:prstGeom>
          </p:spPr>
        </p:pic>
        <p:pic>
          <p:nvPicPr>
            <p:cNvPr id="37" name="Gráfico 36" descr="Sofá estrutura de tópicos">
              <a:extLst>
                <a:ext uri="{FF2B5EF4-FFF2-40B4-BE49-F238E27FC236}">
                  <a16:creationId xmlns:a16="http://schemas.microsoft.com/office/drawing/2014/main" id="{5B10B731-C811-684B-BA43-0415336B1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8451297">
              <a:off x="5139914" y="3186694"/>
              <a:ext cx="762479" cy="762479"/>
            </a:xfrm>
            <a:prstGeom prst="rect">
              <a:avLst/>
            </a:prstGeom>
          </p:spPr>
        </p:pic>
        <p:pic>
          <p:nvPicPr>
            <p:cNvPr id="39" name="Gráfico 38" descr="Chave com preenchimento sólido">
              <a:extLst>
                <a:ext uri="{FF2B5EF4-FFF2-40B4-BE49-F238E27FC236}">
                  <a16:creationId xmlns:a16="http://schemas.microsoft.com/office/drawing/2014/main" id="{9FDF0943-B2F1-F142-BC12-753CC19E9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60195" y="2877672"/>
              <a:ext cx="498148" cy="498148"/>
            </a:xfrm>
            <a:prstGeom prst="rect">
              <a:avLst/>
            </a:prstGeom>
          </p:spPr>
        </p:pic>
        <p:pic>
          <p:nvPicPr>
            <p:cNvPr id="44" name="Gráfico 43" descr="Chave com preenchimento sólido">
              <a:extLst>
                <a:ext uri="{FF2B5EF4-FFF2-40B4-BE49-F238E27FC236}">
                  <a16:creationId xmlns:a16="http://schemas.microsoft.com/office/drawing/2014/main" id="{1A0EF1B9-CCDA-D248-9738-D5042234F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76354" y="6076789"/>
              <a:ext cx="498148" cy="498148"/>
            </a:xfrm>
            <a:prstGeom prst="rect">
              <a:avLst/>
            </a:prstGeom>
          </p:spPr>
        </p:pic>
        <p:pic>
          <p:nvPicPr>
            <p:cNvPr id="41" name="Gráfico 40" descr="Perfil masculino estrutura de tópicos">
              <a:extLst>
                <a:ext uri="{FF2B5EF4-FFF2-40B4-BE49-F238E27FC236}">
                  <a16:creationId xmlns:a16="http://schemas.microsoft.com/office/drawing/2014/main" id="{55563B55-CD72-D644-B5DE-7CDEA79BC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10581" y="1361359"/>
              <a:ext cx="596744" cy="596744"/>
            </a:xfrm>
            <a:prstGeom prst="rect">
              <a:avLst/>
            </a:prstGeom>
          </p:spPr>
        </p:pic>
        <p:pic>
          <p:nvPicPr>
            <p:cNvPr id="43" name="Gráfico 42" descr="Documento estrutura de tópicos">
              <a:extLst>
                <a:ext uri="{FF2B5EF4-FFF2-40B4-BE49-F238E27FC236}">
                  <a16:creationId xmlns:a16="http://schemas.microsoft.com/office/drawing/2014/main" id="{462EE335-37F3-9240-B4E8-7C82F8F37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074344" y="1521822"/>
              <a:ext cx="436281" cy="436281"/>
            </a:xfrm>
            <a:prstGeom prst="rect">
              <a:avLst/>
            </a:prstGeom>
          </p:spPr>
        </p:pic>
        <p:pic>
          <p:nvPicPr>
            <p:cNvPr id="46" name="Gráfico 45" descr="Banheiro estrutura de tópicos">
              <a:extLst>
                <a:ext uri="{FF2B5EF4-FFF2-40B4-BE49-F238E27FC236}">
                  <a16:creationId xmlns:a16="http://schemas.microsoft.com/office/drawing/2014/main" id="{CB26D715-E1E2-DC4D-900E-B30905C58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135880" y="1326874"/>
              <a:ext cx="719074" cy="719074"/>
            </a:xfrm>
            <a:prstGeom prst="rect">
              <a:avLst/>
            </a:prstGeom>
          </p:spPr>
        </p:pic>
        <p:pic>
          <p:nvPicPr>
            <p:cNvPr id="48" name="Gráfico 47" descr="Parar estrutura de tópicos">
              <a:extLst>
                <a:ext uri="{FF2B5EF4-FFF2-40B4-BE49-F238E27FC236}">
                  <a16:creationId xmlns:a16="http://schemas.microsoft.com/office/drawing/2014/main" id="{F269BFAC-B2D1-F745-B8E0-BC1B46F0B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021140" y="1341613"/>
              <a:ext cx="704335" cy="704335"/>
            </a:xfrm>
            <a:prstGeom prst="rect">
              <a:avLst/>
            </a:prstGeom>
          </p:spPr>
        </p:pic>
        <p:pic>
          <p:nvPicPr>
            <p:cNvPr id="53" name="Gráfico 52" descr="Chave com preenchimento sólido">
              <a:extLst>
                <a:ext uri="{FF2B5EF4-FFF2-40B4-BE49-F238E27FC236}">
                  <a16:creationId xmlns:a16="http://schemas.microsoft.com/office/drawing/2014/main" id="{B45A0429-05A5-8745-9B37-F7C6097E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6267" y="1474327"/>
              <a:ext cx="498148" cy="498148"/>
            </a:xfrm>
            <a:prstGeom prst="rect">
              <a:avLst/>
            </a:prstGeom>
          </p:spPr>
        </p:pic>
        <p:pic>
          <p:nvPicPr>
            <p:cNvPr id="50" name="Gráfico 49" descr="Escrivaninha de Home Office estrutura de tópicos">
              <a:extLst>
                <a:ext uri="{FF2B5EF4-FFF2-40B4-BE49-F238E27FC236}">
                  <a16:creationId xmlns:a16="http://schemas.microsoft.com/office/drawing/2014/main" id="{4C0B3E4D-2DD2-C843-A44A-074AB485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27502" y="5669548"/>
              <a:ext cx="914400" cy="914400"/>
            </a:xfrm>
            <a:prstGeom prst="rect">
              <a:avLst/>
            </a:prstGeom>
          </p:spPr>
        </p:pic>
        <p:pic>
          <p:nvPicPr>
            <p:cNvPr id="55" name="Gráfico 54" descr="Marcador com preenchimento sólido">
              <a:extLst>
                <a:ext uri="{FF2B5EF4-FFF2-40B4-BE49-F238E27FC236}">
                  <a16:creationId xmlns:a16="http://schemas.microsoft.com/office/drawing/2014/main" id="{2F35CDE9-9654-FF40-933D-5584E617A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600930" y="5612101"/>
              <a:ext cx="706274" cy="706274"/>
            </a:xfrm>
            <a:prstGeom prst="rect">
              <a:avLst/>
            </a:prstGeom>
          </p:spPr>
        </p:pic>
        <p:sp>
          <p:nvSpPr>
            <p:cNvPr id="60" name="Google Shape;136;p5">
              <a:extLst>
                <a:ext uri="{FF2B5EF4-FFF2-40B4-BE49-F238E27FC236}">
                  <a16:creationId xmlns:a16="http://schemas.microsoft.com/office/drawing/2014/main" id="{F36FFA48-6F24-2E43-81C8-A03F6EF53A0F}"/>
                </a:ext>
              </a:extLst>
            </p:cNvPr>
            <p:cNvSpPr txBox="1"/>
            <p:nvPr/>
          </p:nvSpPr>
          <p:spPr>
            <a:xfrm>
              <a:off x="2095167" y="5825822"/>
              <a:ext cx="2828915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dirty="0" err="1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You</a:t>
              </a:r>
              <a:r>
                <a:rPr lang="pt-BR" sz="2400" b="1" dirty="0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pt-BR" sz="2400" b="1" dirty="0" err="1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wake</a:t>
              </a:r>
              <a:r>
                <a:rPr lang="pt-BR" sz="2400" b="1" dirty="0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pt-BR" sz="2400" b="1" dirty="0" err="1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up</a:t>
              </a:r>
              <a:r>
                <a:rPr lang="pt-BR" sz="2400" b="1" dirty="0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pt-BR" sz="2400" b="1" dirty="0" err="1">
                  <a:solidFill>
                    <a:srgbClr val="701914"/>
                  </a:solidFill>
                  <a:latin typeface="Calibri"/>
                  <a:cs typeface="Calibri"/>
                  <a:sym typeface="Calibri"/>
                </a:rPr>
                <a:t>here</a:t>
              </a:r>
              <a:endParaRPr sz="2400" dirty="0">
                <a:solidFill>
                  <a:srgbClr val="701914"/>
                </a:solidFill>
              </a:endParaRPr>
            </a:p>
          </p:txBody>
        </p:sp>
        <p:sp>
          <p:nvSpPr>
            <p:cNvPr id="61" name="Google Shape;136;p5">
              <a:extLst>
                <a:ext uri="{FF2B5EF4-FFF2-40B4-BE49-F238E27FC236}">
                  <a16:creationId xmlns:a16="http://schemas.microsoft.com/office/drawing/2014/main" id="{2F10696F-DCF0-DA47-88C0-1CD60F8EFE47}"/>
                </a:ext>
              </a:extLst>
            </p:cNvPr>
            <p:cNvSpPr txBox="1"/>
            <p:nvPr/>
          </p:nvSpPr>
          <p:spPr>
            <a:xfrm>
              <a:off x="1410822" y="2586166"/>
              <a:ext cx="267370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Key </a:t>
              </a: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A + Gold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4" name="Google Shape;136;p5">
              <a:extLst>
                <a:ext uri="{FF2B5EF4-FFF2-40B4-BE49-F238E27FC236}">
                  <a16:creationId xmlns:a16="http://schemas.microsoft.com/office/drawing/2014/main" id="{4D407D65-9AB4-D946-8CF2-03AB593E5FE3}"/>
                </a:ext>
              </a:extLst>
            </p:cNvPr>
            <p:cNvSpPr txBox="1"/>
            <p:nvPr/>
          </p:nvSpPr>
          <p:spPr>
            <a:xfrm>
              <a:off x="3969694" y="1967456"/>
              <a:ext cx="657903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Code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6" name="Google Shape;136;p5">
              <a:extLst>
                <a:ext uri="{FF2B5EF4-FFF2-40B4-BE49-F238E27FC236}">
                  <a16:creationId xmlns:a16="http://schemas.microsoft.com/office/drawing/2014/main" id="{43AA2A70-0CA6-4A43-899D-70C639FE7828}"/>
                </a:ext>
              </a:extLst>
            </p:cNvPr>
            <p:cNvSpPr txBox="1"/>
            <p:nvPr/>
          </p:nvSpPr>
          <p:spPr>
            <a:xfrm>
              <a:off x="6449189" y="1858601"/>
              <a:ext cx="125723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Key </a:t>
              </a: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D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7" name="Google Shape;136;p5">
              <a:extLst>
                <a:ext uri="{FF2B5EF4-FFF2-40B4-BE49-F238E27FC236}">
                  <a16:creationId xmlns:a16="http://schemas.microsoft.com/office/drawing/2014/main" id="{E3AD14FD-668D-C74B-9E9C-703B3A882A87}"/>
                </a:ext>
              </a:extLst>
            </p:cNvPr>
            <p:cNvSpPr txBox="1"/>
            <p:nvPr/>
          </p:nvSpPr>
          <p:spPr>
            <a:xfrm>
              <a:off x="6312251" y="6095385"/>
              <a:ext cx="125723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Key </a:t>
              </a: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B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58" name="Gráfico 57" descr="Barras de ouro com preenchimento sólido">
              <a:extLst>
                <a:ext uri="{FF2B5EF4-FFF2-40B4-BE49-F238E27FC236}">
                  <a16:creationId xmlns:a16="http://schemas.microsoft.com/office/drawing/2014/main" id="{A64FDCF6-8173-DB49-8710-DA1053D1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4779" y="2822769"/>
              <a:ext cx="607953" cy="607953"/>
            </a:xfrm>
            <a:prstGeom prst="rect">
              <a:avLst/>
            </a:prstGeom>
          </p:spPr>
        </p:pic>
        <p:pic>
          <p:nvPicPr>
            <p:cNvPr id="69" name="Gráfico 68" descr="Marca de seleção com preenchimento sólido">
              <a:extLst>
                <a:ext uri="{FF2B5EF4-FFF2-40B4-BE49-F238E27FC236}">
                  <a16:creationId xmlns:a16="http://schemas.microsoft.com/office/drawing/2014/main" id="{2A8B8C72-CEF1-BD45-BAE6-C34A993C9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162592" y="2773857"/>
              <a:ext cx="357674" cy="357674"/>
            </a:xfrm>
            <a:prstGeom prst="rect">
              <a:avLst/>
            </a:prstGeom>
          </p:spPr>
        </p:pic>
        <p:pic>
          <p:nvPicPr>
            <p:cNvPr id="74" name="Gráfico 73" descr="Chave com preenchimento sólido">
              <a:extLst>
                <a:ext uri="{FF2B5EF4-FFF2-40B4-BE49-F238E27FC236}">
                  <a16:creationId xmlns:a16="http://schemas.microsoft.com/office/drawing/2014/main" id="{ACE48192-1DE4-BE43-9E42-5BA5CECF3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15517" y="2784291"/>
              <a:ext cx="498148" cy="498148"/>
            </a:xfrm>
            <a:prstGeom prst="rect">
              <a:avLst/>
            </a:prstGeom>
          </p:spPr>
        </p:pic>
        <p:sp>
          <p:nvSpPr>
            <p:cNvPr id="75" name="Google Shape;136;p5">
              <a:extLst>
                <a:ext uri="{FF2B5EF4-FFF2-40B4-BE49-F238E27FC236}">
                  <a16:creationId xmlns:a16="http://schemas.microsoft.com/office/drawing/2014/main" id="{C971352C-8B0F-D44F-B71D-CAFE7EA5E6A2}"/>
                </a:ext>
              </a:extLst>
            </p:cNvPr>
            <p:cNvSpPr txBox="1"/>
            <p:nvPr/>
          </p:nvSpPr>
          <p:spPr>
            <a:xfrm>
              <a:off x="5090941" y="2498798"/>
              <a:ext cx="125723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Key </a:t>
              </a:r>
              <a:r>
                <a:rPr lang="pt-BR" sz="1800" i="1" dirty="0" err="1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Door</a:t>
              </a:r>
              <a:r>
                <a:rPr lang="pt-BR" sz="1800" i="1" dirty="0">
                  <a:solidFill>
                    <a:schemeClr val="tx2">
                      <a:lumMod val="50000"/>
                    </a:schemeClr>
                  </a:solidFill>
                  <a:latin typeface="Calibri"/>
                  <a:cs typeface="Calibri"/>
                  <a:sym typeface="Calibri"/>
                </a:rPr>
                <a:t> C</a:t>
              </a:r>
              <a:endParaRPr sz="18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71" name="Gráfico 70" descr="Perfil de mulher estrutura de tópicos">
              <a:extLst>
                <a:ext uri="{FF2B5EF4-FFF2-40B4-BE49-F238E27FC236}">
                  <a16:creationId xmlns:a16="http://schemas.microsoft.com/office/drawing/2014/main" id="{E71EE7BC-AE8C-5B43-8897-9169EAE67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985694" y="1386549"/>
              <a:ext cx="580907" cy="580907"/>
            </a:xfrm>
            <a:prstGeom prst="rect">
              <a:avLst/>
            </a:prstGeom>
          </p:spPr>
        </p:pic>
        <p:pic>
          <p:nvPicPr>
            <p:cNvPr id="73" name="Gráfico 72" descr="Fechar estrutura de tópicos">
              <a:extLst>
                <a:ext uri="{FF2B5EF4-FFF2-40B4-BE49-F238E27FC236}">
                  <a16:creationId xmlns:a16="http://schemas.microsoft.com/office/drawing/2014/main" id="{D4E1217B-C9B1-3441-8776-AF06B999B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688995" y="1491583"/>
              <a:ext cx="367018" cy="367018"/>
            </a:xfrm>
            <a:prstGeom prst="rect">
              <a:avLst/>
            </a:prstGeom>
          </p:spPr>
        </p:pic>
      </p:grpSp>
      <p:sp>
        <p:nvSpPr>
          <p:cNvPr id="82" name="Text Placeholder 1">
            <a:extLst>
              <a:ext uri="{FF2B5EF4-FFF2-40B4-BE49-F238E27FC236}">
                <a16:creationId xmlns:a16="http://schemas.microsoft.com/office/drawing/2014/main" id="{ACBEB6FF-9433-3347-89D0-EC07AAF583F3}"/>
              </a:ext>
            </a:extLst>
          </p:cNvPr>
          <p:cNvSpPr txBox="1">
            <a:spLocks/>
          </p:cNvSpPr>
          <p:nvPr/>
        </p:nvSpPr>
        <p:spPr>
          <a:xfrm>
            <a:off x="766950" y="460016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438491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Foto em preto e branco de trem em frente a espelho&#10;&#10;Descrição gerada automaticamente">
            <a:extLst>
              <a:ext uri="{FF2B5EF4-FFF2-40B4-BE49-F238E27FC236}">
                <a16:creationId xmlns:a16="http://schemas.microsoft.com/office/drawing/2014/main" id="{01CDE1F5-0E9A-BA4A-8BD1-EC00A3F4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58" y="-3588337"/>
            <a:ext cx="12321915" cy="12321915"/>
          </a:xfrm>
          <a:prstGeom prst="rect">
            <a:avLst/>
          </a:prstGeom>
        </p:spPr>
      </p:pic>
      <p:sp>
        <p:nvSpPr>
          <p:cNvPr id="110" name="Google Shape;110;p2"/>
          <p:cNvSpPr/>
          <p:nvPr/>
        </p:nvSpPr>
        <p:spPr>
          <a:xfrm>
            <a:off x="0" y="-152399"/>
            <a:ext cx="12192000" cy="7091930"/>
          </a:xfrm>
          <a:prstGeom prst="rect">
            <a:avLst/>
          </a:prstGeom>
          <a:solidFill>
            <a:srgbClr val="2B333B">
              <a:alpha val="86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990600" y="3047764"/>
            <a:ext cx="327872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i="0" u="none" strike="noStrike" cap="none" dirty="0" err="1">
                <a:solidFill>
                  <a:schemeClr val="lt1"/>
                </a:solidFill>
                <a:latin typeface="+mj-lt"/>
                <a:ea typeface="Calibri"/>
                <a:cs typeface="Arial" panose="020B0604020202020204" pitchFamily="34" charset="0"/>
                <a:sym typeface="Calibri"/>
              </a:rPr>
              <a:t>Libraries</a:t>
            </a:r>
            <a:endParaRPr sz="2000" i="0" u="none" strike="noStrike" cap="none" dirty="0">
              <a:solidFill>
                <a:schemeClr val="lt1"/>
              </a:solidFill>
              <a:latin typeface="+mj-lt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4960582" y="1370361"/>
            <a:ext cx="6716084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Pandas;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IPython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interactive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Python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shell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OS Module: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interaction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with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operating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system;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﻿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openpyxl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reads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writes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Excel 2010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xlsx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xlsm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xltx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xltm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files;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Sys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: Python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runtime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environment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manipulation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;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Time; 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endParaRPr lang="pt-BR" sz="16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pt-BR" sz="24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Random</a:t>
            </a:r>
            <a:r>
              <a:rPr lang="pt-BR" sz="24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.</a:t>
            </a:r>
          </a:p>
        </p:txBody>
      </p:sp>
      <p:cxnSp>
        <p:nvCxnSpPr>
          <p:cNvPr id="113" name="Google Shape;113;p2"/>
          <p:cNvCxnSpPr/>
          <p:nvPr/>
        </p:nvCxnSpPr>
        <p:spPr>
          <a:xfrm>
            <a:off x="4614952" y="371091"/>
            <a:ext cx="0" cy="60918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7167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22B607-2C67-4F85-9EFA-0AD5CE291ED2}"/>
              </a:ext>
            </a:extLst>
          </p:cNvPr>
          <p:cNvGrpSpPr/>
          <p:nvPr/>
        </p:nvGrpSpPr>
        <p:grpSpPr>
          <a:xfrm>
            <a:off x="2938935" y="2332621"/>
            <a:ext cx="2595164" cy="2890383"/>
            <a:chOff x="2051720" y="2290328"/>
            <a:chExt cx="2454909" cy="27341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F0DC0B7-85AA-4BE5-ACE1-D31D3531CCC1}"/>
                </a:ext>
              </a:extLst>
            </p:cNvPr>
            <p:cNvSpPr/>
            <p:nvPr/>
          </p:nvSpPr>
          <p:spPr>
            <a:xfrm>
              <a:off x="3370129" y="3084588"/>
              <a:ext cx="1136500" cy="1136500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4F5E65-1C9F-4EEC-8B55-A00AD1833A4C}"/>
                </a:ext>
              </a:extLst>
            </p:cNvPr>
            <p:cNvSpPr/>
            <p:nvPr/>
          </p:nvSpPr>
          <p:spPr>
            <a:xfrm>
              <a:off x="2051720" y="3282923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3AA5A8-DEF7-431D-A337-6BC09AAF1464}"/>
                </a:ext>
              </a:extLst>
            </p:cNvPr>
            <p:cNvSpPr/>
            <p:nvPr/>
          </p:nvSpPr>
          <p:spPr>
            <a:xfrm>
              <a:off x="2503258" y="2290328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E6574F6-EE91-47EE-B109-E3D3BA1DD3C2}"/>
                </a:ext>
              </a:extLst>
            </p:cNvPr>
            <p:cNvSpPr/>
            <p:nvPr/>
          </p:nvSpPr>
          <p:spPr>
            <a:xfrm>
              <a:off x="2503258" y="4275518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500236-17DB-46D0-9E44-762AE71C3375}"/>
                </a:ext>
              </a:extLst>
            </p:cNvPr>
            <p:cNvCxnSpPr>
              <a:stCxn id="4" idx="1"/>
              <a:endCxn id="6" idx="5"/>
            </p:cNvCxnSpPr>
            <p:nvPr/>
          </p:nvCxnSpPr>
          <p:spPr>
            <a:xfrm flipH="1" flipV="1">
              <a:off x="3142554" y="2929624"/>
              <a:ext cx="394012" cy="321401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A25D584-1664-4290-A5F1-B9978A43C269}"/>
                </a:ext>
              </a:extLst>
            </p:cNvPr>
            <p:cNvCxnSpPr>
              <a:stCxn id="4" idx="2"/>
              <a:endCxn id="5" idx="6"/>
            </p:cNvCxnSpPr>
            <p:nvPr/>
          </p:nvCxnSpPr>
          <p:spPr>
            <a:xfrm flipH="1">
              <a:off x="2800702" y="3652838"/>
              <a:ext cx="569427" cy="4576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744A533-5ED7-433D-A546-42B79B1087D0}"/>
                </a:ext>
              </a:extLst>
            </p:cNvPr>
            <p:cNvCxnSpPr>
              <a:stCxn id="4" idx="3"/>
              <a:endCxn id="7" idx="7"/>
            </p:cNvCxnSpPr>
            <p:nvPr/>
          </p:nvCxnSpPr>
          <p:spPr>
            <a:xfrm flipH="1">
              <a:off x="3142554" y="4054651"/>
              <a:ext cx="394012" cy="330553"/>
            </a:xfrm>
            <a:prstGeom prst="line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96B39C-D976-44C9-B084-4DF4993DBBFD}"/>
              </a:ext>
            </a:extLst>
          </p:cNvPr>
          <p:cNvGrpSpPr/>
          <p:nvPr/>
        </p:nvGrpSpPr>
        <p:grpSpPr>
          <a:xfrm flipH="1">
            <a:off x="6670875" y="2327945"/>
            <a:ext cx="2595164" cy="2899732"/>
            <a:chOff x="2051720" y="2281484"/>
            <a:chExt cx="2454909" cy="27430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A36087-C768-46FF-B415-A77C15ACCFBA}"/>
                </a:ext>
              </a:extLst>
            </p:cNvPr>
            <p:cNvSpPr/>
            <p:nvPr/>
          </p:nvSpPr>
          <p:spPr>
            <a:xfrm>
              <a:off x="3370129" y="3084588"/>
              <a:ext cx="1136500" cy="1136500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567B05-8CE3-4BD3-9EED-3C5A590D5C01}"/>
                </a:ext>
              </a:extLst>
            </p:cNvPr>
            <p:cNvSpPr/>
            <p:nvPr/>
          </p:nvSpPr>
          <p:spPr>
            <a:xfrm>
              <a:off x="2051720" y="3282923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3C77B-743B-4270-8C51-91A0E12AF486}"/>
                </a:ext>
              </a:extLst>
            </p:cNvPr>
            <p:cNvSpPr/>
            <p:nvPr/>
          </p:nvSpPr>
          <p:spPr>
            <a:xfrm>
              <a:off x="2503258" y="4275518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6953C4-7805-42DB-AEDB-081526A5B588}"/>
                </a:ext>
              </a:extLst>
            </p:cNvPr>
            <p:cNvCxnSpPr>
              <a:stCxn id="12" idx="1"/>
            </p:cNvCxnSpPr>
            <p:nvPr/>
          </p:nvCxnSpPr>
          <p:spPr>
            <a:xfrm flipH="1" flipV="1">
              <a:off x="3142554" y="2929624"/>
              <a:ext cx="394012" cy="321401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B6E2C07-6AF5-4A5D-ABE4-9F36BD175EC2}"/>
                </a:ext>
              </a:extLst>
            </p:cNvPr>
            <p:cNvCxnSpPr>
              <a:stCxn id="12" idx="2"/>
              <a:endCxn id="13" idx="6"/>
            </p:cNvCxnSpPr>
            <p:nvPr/>
          </p:nvCxnSpPr>
          <p:spPr>
            <a:xfrm flipH="1">
              <a:off x="2800702" y="3652838"/>
              <a:ext cx="569427" cy="4576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86DCBF-1F4C-4F97-BAC3-7E9BFC6E50E8}"/>
                </a:ext>
              </a:extLst>
            </p:cNvPr>
            <p:cNvCxnSpPr>
              <a:stCxn id="12" idx="3"/>
              <a:endCxn id="14" idx="7"/>
            </p:cNvCxnSpPr>
            <p:nvPr/>
          </p:nvCxnSpPr>
          <p:spPr>
            <a:xfrm flipH="1">
              <a:off x="3142554" y="4054651"/>
              <a:ext cx="394012" cy="330553"/>
            </a:xfrm>
            <a:prstGeom prst="line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F70D7C-7973-4D9B-9288-78574CF498C3}"/>
                </a:ext>
              </a:extLst>
            </p:cNvPr>
            <p:cNvSpPr/>
            <p:nvPr/>
          </p:nvSpPr>
          <p:spPr>
            <a:xfrm>
              <a:off x="2515710" y="2281484"/>
              <a:ext cx="748982" cy="748982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sp>
        <p:nvSpPr>
          <p:cNvPr id="20" name="Right Arrow 13">
            <a:extLst>
              <a:ext uri="{FF2B5EF4-FFF2-40B4-BE49-F238E27FC236}">
                <a16:creationId xmlns:a16="http://schemas.microsoft.com/office/drawing/2014/main" id="{FFE93DAC-31F1-45FC-9012-A502B2809F8F}"/>
              </a:ext>
            </a:extLst>
          </p:cNvPr>
          <p:cNvSpPr/>
          <p:nvPr/>
        </p:nvSpPr>
        <p:spPr>
          <a:xfrm>
            <a:off x="5764334" y="3542841"/>
            <a:ext cx="673639" cy="59719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A7911E-2133-4F60-B6A3-71CCCA6698BF}"/>
              </a:ext>
            </a:extLst>
          </p:cNvPr>
          <p:cNvSpPr txBox="1"/>
          <p:nvPr/>
        </p:nvSpPr>
        <p:spPr>
          <a:xfrm>
            <a:off x="8948784" y="2566106"/>
            <a:ext cx="197922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game outside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40168-2E6E-48E3-8134-70E57A9D6629}"/>
              </a:ext>
            </a:extLst>
          </p:cNvPr>
          <p:cNvSpPr txBox="1"/>
          <p:nvPr/>
        </p:nvSpPr>
        <p:spPr>
          <a:xfrm>
            <a:off x="9362503" y="3563020"/>
            <a:ext cx="197922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 by time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04F24E-BFFB-4BCC-9DB6-6CDEB9696882}"/>
              </a:ext>
            </a:extLst>
          </p:cNvPr>
          <p:cNvSpPr txBox="1"/>
          <p:nvPr/>
        </p:nvSpPr>
        <p:spPr>
          <a:xfrm>
            <a:off x="8948784" y="4715039"/>
            <a:ext cx="1979222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rooms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60D68A-C478-4F70-AB07-B026F79CBBFE}"/>
              </a:ext>
            </a:extLst>
          </p:cNvPr>
          <p:cNvSpPr txBox="1"/>
          <p:nvPr/>
        </p:nvSpPr>
        <p:spPr>
          <a:xfrm>
            <a:off x="1330093" y="2580001"/>
            <a:ext cx="194247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interactive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A9196E-7295-41DF-8A89-4F39836B8B44}"/>
              </a:ext>
            </a:extLst>
          </p:cNvPr>
          <p:cNvSpPr txBox="1"/>
          <p:nvPr/>
        </p:nvSpPr>
        <p:spPr>
          <a:xfrm>
            <a:off x="901322" y="3639036"/>
            <a:ext cx="1942474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challenging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0871A9-5003-48C6-98F1-57E3131FA50E}"/>
              </a:ext>
            </a:extLst>
          </p:cNvPr>
          <p:cNvGrpSpPr/>
          <p:nvPr/>
        </p:nvGrpSpPr>
        <p:grpSpPr>
          <a:xfrm>
            <a:off x="1263994" y="4715040"/>
            <a:ext cx="1975499" cy="501448"/>
            <a:chOff x="1696746" y="1788479"/>
            <a:chExt cx="1371977" cy="5014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7480D3-B36E-4C2A-8F95-749A80EFEF77}"/>
                </a:ext>
              </a:extLst>
            </p:cNvPr>
            <p:cNvSpPr txBox="1"/>
            <p:nvPr/>
          </p:nvSpPr>
          <p:spPr>
            <a:xfrm>
              <a:off x="1724504" y="2012928"/>
              <a:ext cx="13442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(names, time track, replay)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021982-7516-4249-93D9-C6431A060E86}"/>
                </a:ext>
              </a:extLst>
            </p:cNvPr>
            <p:cNvSpPr txBox="1"/>
            <p:nvPr/>
          </p:nvSpPr>
          <p:spPr>
            <a:xfrm>
              <a:off x="1696746" y="1788479"/>
              <a:ext cx="1349041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User/Group friendly</a:t>
              </a:r>
              <a:endPara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3" name="Oval 21">
            <a:extLst>
              <a:ext uri="{FF2B5EF4-FFF2-40B4-BE49-F238E27FC236}">
                <a16:creationId xmlns:a16="http://schemas.microsoft.com/office/drawing/2014/main" id="{C578E1F9-320C-4121-8F5F-CC66B425FF25}"/>
              </a:ext>
            </a:extLst>
          </p:cNvPr>
          <p:cNvSpPr>
            <a:spLocks noChangeAspect="1"/>
          </p:cNvSpPr>
          <p:nvPr/>
        </p:nvSpPr>
        <p:spPr>
          <a:xfrm>
            <a:off x="3143869" y="3621491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656F381F-9788-8A4D-8A14-773C137D0EC7}"/>
              </a:ext>
            </a:extLst>
          </p:cNvPr>
          <p:cNvSpPr txBox="1">
            <a:spLocks/>
          </p:cNvSpPr>
          <p:nvPr/>
        </p:nvSpPr>
        <p:spPr>
          <a:xfrm>
            <a:off x="766950" y="460016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Upgrades/Next Steps</a:t>
            </a:r>
          </a:p>
        </p:txBody>
      </p:sp>
      <p:pic>
        <p:nvPicPr>
          <p:cNvPr id="60" name="Gráfico 59" descr="Selo Tick1 com preenchimento sólido">
            <a:extLst>
              <a:ext uri="{FF2B5EF4-FFF2-40B4-BE49-F238E27FC236}">
                <a16:creationId xmlns:a16="http://schemas.microsoft.com/office/drawing/2014/main" id="{1158B1E3-A4AB-1540-B566-398A4F4D6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9339" y="3403454"/>
            <a:ext cx="794291" cy="794291"/>
          </a:xfrm>
          <a:prstGeom prst="rect">
            <a:avLst/>
          </a:prstGeom>
        </p:spPr>
      </p:pic>
      <p:pic>
        <p:nvPicPr>
          <p:cNvPr id="62" name="Gráfico 61" descr="Usuário com preenchimento sólido">
            <a:extLst>
              <a:ext uri="{FF2B5EF4-FFF2-40B4-BE49-F238E27FC236}">
                <a16:creationId xmlns:a16="http://schemas.microsoft.com/office/drawing/2014/main" id="{EF4FEDC4-03A2-6840-B302-B18EFAAA4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0063" y="4556644"/>
            <a:ext cx="531271" cy="531271"/>
          </a:xfrm>
          <a:prstGeom prst="rect">
            <a:avLst/>
          </a:prstGeom>
        </p:spPr>
      </p:pic>
      <p:pic>
        <p:nvPicPr>
          <p:cNvPr id="66" name="Gráfico 65" descr="Maximizar com preenchimento sólido">
            <a:extLst>
              <a:ext uri="{FF2B5EF4-FFF2-40B4-BE49-F238E27FC236}">
                <a16:creationId xmlns:a16="http://schemas.microsoft.com/office/drawing/2014/main" id="{E81D422E-0289-A34B-BF0B-7437FD016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8240" y="2580001"/>
            <a:ext cx="349151" cy="349151"/>
          </a:xfrm>
          <a:prstGeom prst="rect">
            <a:avLst/>
          </a:prstGeom>
        </p:spPr>
      </p:pic>
      <p:pic>
        <p:nvPicPr>
          <p:cNvPr id="68" name="Gráfico 67" descr="Nota musical com preenchimento sólido">
            <a:extLst>
              <a:ext uri="{FF2B5EF4-FFF2-40B4-BE49-F238E27FC236}">
                <a16:creationId xmlns:a16="http://schemas.microsoft.com/office/drawing/2014/main" id="{DD6037FA-3B70-6E4D-917A-C197C79F8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6949" y="2463293"/>
            <a:ext cx="510414" cy="510414"/>
          </a:xfrm>
          <a:prstGeom prst="rect">
            <a:avLst/>
          </a:prstGeom>
        </p:spPr>
      </p:pic>
      <p:pic>
        <p:nvPicPr>
          <p:cNvPr id="70" name="Gráfico 69" descr="Troféu estrutura de tópicos">
            <a:extLst>
              <a:ext uri="{FF2B5EF4-FFF2-40B4-BE49-F238E27FC236}">
                <a16:creationId xmlns:a16="http://schemas.microsoft.com/office/drawing/2014/main" id="{A0FD424E-3673-ED42-8526-3B382654E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3836" y="3564733"/>
            <a:ext cx="441852" cy="441852"/>
          </a:xfrm>
          <a:prstGeom prst="rect">
            <a:avLst/>
          </a:prstGeom>
        </p:spPr>
      </p:pic>
      <p:pic>
        <p:nvPicPr>
          <p:cNvPr id="73" name="Gráfico 72" descr="Mapa com alfinete estrutura de tópicos">
            <a:extLst>
              <a:ext uri="{FF2B5EF4-FFF2-40B4-BE49-F238E27FC236}">
                <a16:creationId xmlns:a16="http://schemas.microsoft.com/office/drawing/2014/main" id="{AF04DBC6-06C7-3249-9E1A-007C05C13F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12883" y="4558214"/>
            <a:ext cx="537805" cy="537805"/>
          </a:xfrm>
          <a:prstGeom prst="rect">
            <a:avLst/>
          </a:prstGeom>
        </p:spPr>
      </p:pic>
      <p:pic>
        <p:nvPicPr>
          <p:cNvPr id="75" name="Gráfico 74" descr="Gráfico exponencial com preenchimento sólido">
            <a:extLst>
              <a:ext uri="{FF2B5EF4-FFF2-40B4-BE49-F238E27FC236}">
                <a16:creationId xmlns:a16="http://schemas.microsoft.com/office/drawing/2014/main" id="{D359F2AE-1048-6448-AAAB-6C6EF48C49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49973" y="3509232"/>
            <a:ext cx="582734" cy="5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Máscara branca e preta&#10;&#10;Descrição gerada automaticamente com confiança média">
            <a:extLst>
              <a:ext uri="{FF2B5EF4-FFF2-40B4-BE49-F238E27FC236}">
                <a16:creationId xmlns:a16="http://schemas.microsoft.com/office/drawing/2014/main" id="{29A96500-41DA-4D4F-872D-BC81C73CC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968240"/>
            <a:ext cx="12192000" cy="18288000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00AF102-FAA6-FC44-8B3E-7439E8B57D44}"/>
              </a:ext>
            </a:extLst>
          </p:cNvPr>
          <p:cNvGrpSpPr/>
          <p:nvPr/>
        </p:nvGrpSpPr>
        <p:grpSpPr>
          <a:xfrm>
            <a:off x="990814" y="1911449"/>
            <a:ext cx="10210371" cy="3035101"/>
            <a:chOff x="975790" y="1948379"/>
            <a:chExt cx="10210371" cy="3035101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031F0A8A-D1F9-3C43-9094-F98CBDB525B9}"/>
                </a:ext>
              </a:extLst>
            </p:cNvPr>
            <p:cNvCxnSpPr>
              <a:cxnSpLocks/>
            </p:cNvCxnSpPr>
            <p:nvPr/>
          </p:nvCxnSpPr>
          <p:spPr>
            <a:xfrm>
              <a:off x="1169776" y="2118360"/>
              <a:ext cx="9822394" cy="0"/>
            </a:xfrm>
            <a:prstGeom prst="line">
              <a:avLst/>
            </a:prstGeom>
            <a:ln w="320675">
              <a:solidFill>
                <a:srgbClr val="701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0D300E9F-AEA1-F54C-AB76-770DEE331D4F}"/>
                </a:ext>
              </a:extLst>
            </p:cNvPr>
            <p:cNvCxnSpPr>
              <a:cxnSpLocks/>
            </p:cNvCxnSpPr>
            <p:nvPr/>
          </p:nvCxnSpPr>
          <p:spPr>
            <a:xfrm>
              <a:off x="1184803" y="4831080"/>
              <a:ext cx="9822394" cy="0"/>
            </a:xfrm>
            <a:prstGeom prst="line">
              <a:avLst/>
            </a:prstGeom>
            <a:ln w="320675">
              <a:solidFill>
                <a:srgbClr val="701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A839CD8-3990-2746-B05F-30618B5CD865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59" y="1948379"/>
              <a:ext cx="18944" cy="3035101"/>
            </a:xfrm>
            <a:prstGeom prst="line">
              <a:avLst/>
            </a:prstGeom>
            <a:ln w="320675">
              <a:solidFill>
                <a:srgbClr val="701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3419EB1C-3D05-394E-AECD-7364552E7A47}"/>
                </a:ext>
              </a:extLst>
            </p:cNvPr>
            <p:cNvCxnSpPr>
              <a:cxnSpLocks/>
            </p:cNvCxnSpPr>
            <p:nvPr/>
          </p:nvCxnSpPr>
          <p:spPr>
            <a:xfrm>
              <a:off x="11027779" y="1948379"/>
              <a:ext cx="18944" cy="3035101"/>
            </a:xfrm>
            <a:prstGeom prst="line">
              <a:avLst/>
            </a:prstGeom>
            <a:ln w="320675">
              <a:solidFill>
                <a:srgbClr val="7019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Google Shape;145;p6"/>
            <p:cNvSpPr/>
            <p:nvPr/>
          </p:nvSpPr>
          <p:spPr>
            <a:xfrm>
              <a:off x="975790" y="2668017"/>
              <a:ext cx="10210371" cy="1785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0" b="1" cap="none" dirty="0">
                  <a:solidFill>
                    <a:srgbClr val="6F0000"/>
                  </a:solidFill>
                  <a:latin typeface="Verdana"/>
                  <a:ea typeface="Verdana"/>
                  <a:cs typeface="Verdana"/>
                  <a:sym typeface="Verdana"/>
                </a:rPr>
                <a:t>GAME OVER</a:t>
              </a:r>
              <a:endParaRPr sz="11000" b="1" cap="none" dirty="0">
                <a:solidFill>
                  <a:srgbClr val="6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6"/>
          <p:cNvSpPr/>
          <p:nvPr/>
        </p:nvSpPr>
        <p:spPr>
          <a:xfrm>
            <a:off x="-243840" y="0"/>
            <a:ext cx="12663794" cy="7619999"/>
          </a:xfrm>
          <a:prstGeom prst="rect">
            <a:avLst/>
          </a:prstGeom>
          <a:solidFill>
            <a:srgbClr val="2B333B">
              <a:alpha val="9609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1F65437-4237-A249-8136-1F8B718139F1}"/>
              </a:ext>
            </a:extLst>
          </p:cNvPr>
          <p:cNvGrpSpPr/>
          <p:nvPr/>
        </p:nvGrpSpPr>
        <p:grpSpPr>
          <a:xfrm>
            <a:off x="4069080" y="1530957"/>
            <a:ext cx="4053840" cy="3931920"/>
            <a:chOff x="4069080" y="2113280"/>
            <a:chExt cx="4053840" cy="3931920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F9F0FC7E-19A0-8448-9A5D-B10D3F29667C}"/>
                </a:ext>
              </a:extLst>
            </p:cNvPr>
            <p:cNvGrpSpPr/>
            <p:nvPr/>
          </p:nvGrpSpPr>
          <p:grpSpPr>
            <a:xfrm>
              <a:off x="4069080" y="2113280"/>
              <a:ext cx="4053840" cy="3931920"/>
              <a:chOff x="4069079" y="2098040"/>
              <a:chExt cx="4053840" cy="393192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82AD255-0339-2B42-AE52-F5EA9CFACA32}"/>
                  </a:ext>
                </a:extLst>
              </p:cNvPr>
              <p:cNvSpPr/>
              <p:nvPr/>
            </p:nvSpPr>
            <p:spPr>
              <a:xfrm>
                <a:off x="4069079" y="2098040"/>
                <a:ext cx="4053840" cy="3931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EC0E4D6-3255-324B-BFA1-1272EA299C9B}"/>
                  </a:ext>
                </a:extLst>
              </p:cNvPr>
              <p:cNvSpPr/>
              <p:nvPr/>
            </p:nvSpPr>
            <p:spPr>
              <a:xfrm>
                <a:off x="4190999" y="2240280"/>
                <a:ext cx="3794761" cy="36576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4E6B0CBD-C283-EA49-AAAC-A25A5272E1C7}"/>
                </a:ext>
              </a:extLst>
            </p:cNvPr>
            <p:cNvSpPr txBox="1">
              <a:spLocks/>
            </p:cNvSpPr>
            <p:nvPr/>
          </p:nvSpPr>
          <p:spPr>
            <a:xfrm>
              <a:off x="4246333" y="3868201"/>
              <a:ext cx="3808008" cy="104824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000" kern="1200" cap="all" spc="200" baseline="0">
                  <a:solidFill>
                    <a:schemeClr val="tx1">
                      <a:alpha val="60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4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Thank</a:t>
              </a:r>
              <a:r>
                <a:rPr lang="pt-BR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4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you</a:t>
              </a:r>
              <a:r>
                <a:rPr lang="pt-BR" sz="4000" dirty="0">
                  <a:latin typeface="Calibri" panose="020F0502020204030204" pitchFamily="34" charset="0"/>
                  <a:cs typeface="Calibri" panose="020F0502020204030204" pitchFamily="34" charset="0"/>
                </a:rPr>
                <a:t>!</a:t>
              </a:r>
            </a:p>
            <a:p>
              <a:pPr algn="ctr"/>
              <a:endParaRPr lang="pt-BR" sz="4000" dirty="0" err="1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540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360</Words>
  <Application>Microsoft Macintosh PowerPoint</Application>
  <PresentationFormat>Widescreen</PresentationFormat>
  <Paragraphs>80</Paragraphs>
  <Slides>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Verdana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 Escape Room Python Game</dc:title>
  <dc:creator>BARBARA NICOLA BARBOSA MUNIZ</dc:creator>
  <cp:lastModifiedBy>BARBARA NICOLA BARBOSA MUNIZ</cp:lastModifiedBy>
  <cp:revision>17</cp:revision>
  <dcterms:created xsi:type="dcterms:W3CDTF">2021-11-14T17:35:38Z</dcterms:created>
  <dcterms:modified xsi:type="dcterms:W3CDTF">2022-01-20T19:12:46Z</dcterms:modified>
</cp:coreProperties>
</file>